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78977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Linda-I only put two of your citations bc of space. Please feel free to change it however you need to. Also if you are working in this doc ctrl c copies ctrl v pastes.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drmalpan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.ebscohost.com.pitt.idm.oclc.org/ehost/viewarticle?data=dGJyMPPp44rp2/dV0+njisfk5Ie45ueM8qTreefkrH3m5fGMvqevR7elsEivqJ5LuKavUrKmnmjLnPKK3+TxeeHq54fs3+JVr6e1UbavtE+uqqSE3+TlVePkpHzgs9+I5pzyeeWzv2ak1+xVtqixS7Ort0yk3O2K69fyVeTr6oTy2/aM&amp;hid=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bi.nlm.nih.gov/pubmed/22032844" TargetMode="External"/><Relationship Id="rId4" Type="http://schemas.openxmlformats.org/officeDocument/2006/relationships/hyperlink" Target="http://www.ncbi.nlm.nih.gov/pubmed/2289594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ideline.gov/content.aspx?id=38369&amp;search=Influenza+Vaccin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22895945" TargetMode="External"/><Relationship Id="rId5" Type="http://schemas.openxmlformats.org/officeDocument/2006/relationships/hyperlink" Target="http://onlinelibrary.wiley.com/doi/10.1002/14651858.CD004879.pub4/full" TargetMode="External"/><Relationship Id="rId4" Type="http://schemas.openxmlformats.org/officeDocument/2006/relationships/hyperlink" Target="http://www.ncbi.nlm.nih.gov/pubmed/219153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199" y="4010340"/>
            <a:ext cx="8229600" cy="2031295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2400" i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 busy PCP </a:t>
            </a:r>
            <a:r>
              <a:rPr lang="en" sz="2400" i="1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asks: </a:t>
            </a:r>
            <a:r>
              <a:rPr lang="en" sz="2400" i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“What is the current evidence-based literature saying about vaccines for preventing influenza in healthy children?”</a:t>
            </a:r>
          </a:p>
          <a:p>
            <a:endParaRPr lang="en" sz="2400" i="1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199" y="6019800"/>
            <a:ext cx="8229600" cy="6816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1800" dirty="0">
                <a:latin typeface="Verdana"/>
                <a:ea typeface="Verdana"/>
                <a:cs typeface="Verdana"/>
                <a:sym typeface="Verdana"/>
              </a:rPr>
              <a:t>Christina (Tina) Winstead, Linda Whiteford, Monica Winters</a:t>
            </a:r>
          </a:p>
          <a:p>
            <a:endParaRPr lang="en" sz="180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3362853" y="534918"/>
            <a:ext cx="2418292" cy="268649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6" name="Shape 26"/>
          <p:cNvSpPr txBox="1"/>
          <p:nvPr/>
        </p:nvSpPr>
        <p:spPr>
          <a:xfrm>
            <a:off x="7201800" y="3448611"/>
            <a:ext cx="1942200" cy="503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/>
              <a:t>(Picture from </a:t>
            </a:r>
            <a:r>
              <a:rPr lang="en" sz="1100" u="sng" dirty="0">
                <a:solidFill>
                  <a:schemeClr val="hlink"/>
                </a:solidFill>
                <a:hlinkClick r:id="rId4"/>
              </a:rPr>
              <a:t>http://blog.drmalpani.com</a:t>
            </a:r>
            <a:r>
              <a:rPr lang="en" dirty="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/>
              <a:t>Reference Interview with Dr. X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 dirty="0"/>
              <a:t>-What </a:t>
            </a:r>
            <a:r>
              <a:rPr lang="en" sz="1800" dirty="0" smtClean="0"/>
              <a:t>outcomes are </a:t>
            </a:r>
            <a:r>
              <a:rPr lang="en" sz="1800" dirty="0"/>
              <a:t>you looking for exactly?</a:t>
            </a:r>
          </a:p>
          <a:p>
            <a:pPr lvl="0" indent="0" rtl="0">
              <a:buNone/>
            </a:pPr>
            <a:r>
              <a:rPr lang="en" sz="1800" i="1" dirty="0"/>
              <a:t>-I'm looking for a couple of good evidence-based articles or something </a:t>
            </a:r>
            <a:r>
              <a:rPr lang="en" sz="1800" i="1" dirty="0" smtClean="0"/>
              <a:t>similar that </a:t>
            </a:r>
            <a:r>
              <a:rPr lang="en" sz="1800" i="1" dirty="0"/>
              <a:t>I can use with parents in my practice when they ask me about whether they should get their kids a flu shot every fall.</a:t>
            </a:r>
          </a:p>
          <a:p>
            <a:endParaRPr lang="en" sz="1800" i="1" dirty="0"/>
          </a:p>
          <a:p>
            <a:pPr lvl="0" rtl="0">
              <a:buNone/>
            </a:pPr>
            <a:r>
              <a:rPr lang="en" sz="1800" dirty="0"/>
              <a:t>-Can you describe your patients?</a:t>
            </a:r>
          </a:p>
          <a:p>
            <a:pPr lvl="0" indent="0" rtl="0">
              <a:buNone/>
            </a:pPr>
            <a:r>
              <a:rPr lang="en" sz="1800" i="1" dirty="0"/>
              <a:t>-They are typically healthy 'well child' kids" with some parents that are "vaccine-aversive, mostly because of what they read on the internet!</a:t>
            </a:r>
          </a:p>
          <a:p>
            <a:endParaRPr lang="en" sz="1800" i="1" dirty="0"/>
          </a:p>
          <a:p>
            <a:pPr lvl="0" rtl="0">
              <a:buNone/>
            </a:pPr>
            <a:r>
              <a:rPr lang="en" sz="1800" dirty="0"/>
              <a:t>-What are the </a:t>
            </a:r>
            <a:r>
              <a:rPr lang="en" sz="1800" dirty="0" smtClean="0"/>
              <a:t>demographics (ethnicity, age, etc.) </a:t>
            </a:r>
            <a:r>
              <a:rPr lang="en" sz="1800" dirty="0"/>
              <a:t>of your patients?</a:t>
            </a:r>
          </a:p>
          <a:p>
            <a:pPr lvl="0" indent="0" rtl="0">
              <a:buNone/>
            </a:pPr>
            <a:r>
              <a:rPr lang="en" sz="1800" i="1" dirty="0"/>
              <a:t>-There's a range of </a:t>
            </a:r>
            <a:r>
              <a:rPr lang="en" sz="1800" i="1" dirty="0" smtClean="0"/>
              <a:t>demographics – all ethnicities and kids of all ages.</a:t>
            </a:r>
            <a:r>
              <a:rPr lang="en" sz="1800" dirty="0" smtClean="0"/>
              <a:t> </a:t>
            </a:r>
            <a:endParaRPr lang="en" sz="1800" dirty="0"/>
          </a:p>
          <a:p>
            <a:endParaRPr lang="en" sz="1800" dirty="0"/>
          </a:p>
          <a:p>
            <a:pPr lvl="0" rtl="0">
              <a:buNone/>
            </a:pPr>
            <a:r>
              <a:rPr lang="en" sz="1800" dirty="0"/>
              <a:t>-Are you interested in finding alternatives to the vaccines?</a:t>
            </a:r>
          </a:p>
          <a:p>
            <a:pPr indent="0">
              <a:buNone/>
            </a:pPr>
            <a:r>
              <a:rPr lang="en" sz="1800" i="1" dirty="0" smtClean="0"/>
              <a:t>-No.</a:t>
            </a:r>
            <a:endParaRPr lang="en" sz="1800" i="1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en" sz="3000">
                <a:solidFill>
                  <a:srgbClr val="000000"/>
                </a:solidFill>
              </a:rPr>
              <a:t>MEDLINE-BASED SEARCH STRATEGIES</a:t>
            </a:r>
          </a:p>
          <a:p>
            <a:endParaRPr lang="en" sz="3000"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97028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b="1" dirty="0"/>
              <a:t>PubMed Central </a:t>
            </a:r>
            <a:r>
              <a:rPr lang="en" sz="2400" dirty="0"/>
              <a:t>- MeSH search builder</a:t>
            </a:r>
          </a:p>
          <a:p>
            <a:pPr lvl="0" rtl="0">
              <a:buNone/>
            </a:pPr>
            <a:r>
              <a:rPr lang="en" sz="2400" b="1" dirty="0"/>
              <a:t>Ovid MEDLINE </a:t>
            </a:r>
            <a:r>
              <a:rPr lang="en" sz="2400" dirty="0"/>
              <a:t>- Multi-Field Search</a:t>
            </a:r>
          </a:p>
          <a:p>
            <a:pPr lvl="0" rtl="0">
              <a:buNone/>
            </a:pPr>
            <a:r>
              <a:rPr lang="en" sz="2400" b="1" dirty="0"/>
              <a:t>EBSCO </a:t>
            </a:r>
            <a:r>
              <a:rPr lang="en" sz="2400" dirty="0"/>
              <a:t>- Advanced </a:t>
            </a:r>
            <a:r>
              <a:rPr lang="en" sz="2400" dirty="0" smtClean="0"/>
              <a:t>Search default</a:t>
            </a:r>
            <a:endParaRPr lang="en" sz="2400" dirty="0"/>
          </a:p>
          <a:p>
            <a:endParaRPr lang="en" sz="2400" dirty="0"/>
          </a:p>
          <a:p>
            <a:pPr lvl="0" rtl="0">
              <a:buNone/>
            </a:pPr>
            <a:r>
              <a:rPr lang="en" sz="2400" u="sng" dirty="0"/>
              <a:t>Search terms</a:t>
            </a:r>
            <a:r>
              <a:rPr lang="en" sz="2400" dirty="0"/>
              <a:t>: </a:t>
            </a:r>
            <a:r>
              <a:rPr lang="en" sz="2400" dirty="0" smtClean="0"/>
              <a:t>influenza vaccines, child, evidence-based</a:t>
            </a:r>
            <a:endParaRPr lang="en" sz="2400" dirty="0"/>
          </a:p>
          <a:p>
            <a:pPr lvl="0" rtl="0">
              <a:buNone/>
            </a:pPr>
            <a:r>
              <a:rPr lang="en" sz="2400" u="sng" dirty="0"/>
              <a:t>Filters</a:t>
            </a:r>
            <a:r>
              <a:rPr lang="en" sz="2400" dirty="0"/>
              <a:t>: publication year, abstract available, meta-analysis</a:t>
            </a:r>
          </a:p>
          <a:p>
            <a:pPr lvl="0" rtl="0">
              <a:buNone/>
            </a:pPr>
            <a:r>
              <a:rPr lang="en" sz="2400" u="sng" dirty="0"/>
              <a:t>Other</a:t>
            </a:r>
            <a:r>
              <a:rPr lang="en" sz="2400" dirty="0"/>
              <a:t>: </a:t>
            </a:r>
            <a:r>
              <a:rPr lang="en" sz="2400" dirty="0" smtClean="0"/>
              <a:t>choosing the “Related Citations” link under an ideal article in PubMed helped give us other ideas for MeSH terms to add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000000"/>
                </a:solidFill>
              </a:rPr>
              <a:t>MEDLINE-BASED RESULTS</a:t>
            </a:r>
          </a:p>
          <a:p>
            <a:endParaRPr lang="en">
              <a:solidFill>
                <a:srgbClr val="000000"/>
              </a:solidFill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302025"/>
            <a:ext cx="8229600" cy="530911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208333"/>
              <a:buFont typeface="Arial" pitchFamily="34" charset="0"/>
              <a:buChar char="•"/>
            </a:pPr>
            <a:r>
              <a:rPr lang="en" sz="2400" dirty="0"/>
              <a:t>All </a:t>
            </a:r>
            <a:r>
              <a:rPr lang="en" sz="2400" dirty="0" smtClean="0"/>
              <a:t>database searches </a:t>
            </a:r>
            <a:r>
              <a:rPr lang="en" sz="2400" dirty="0"/>
              <a:t>retrieved </a:t>
            </a:r>
            <a:r>
              <a:rPr lang="en" sz="2400" dirty="0" smtClean="0"/>
              <a:t>a large </a:t>
            </a:r>
            <a:r>
              <a:rPr lang="en" sz="2400" dirty="0"/>
              <a:t>list of </a:t>
            </a:r>
            <a:r>
              <a:rPr lang="en" sz="2400" dirty="0" smtClean="0"/>
              <a:t>results (hundreds)</a:t>
            </a:r>
            <a:endParaRPr lang="en" sz="2400" dirty="0"/>
          </a:p>
          <a:p>
            <a:pPr marL="457200" lvl="0" indent="-419100" rtl="0">
              <a:buClr>
                <a:srgbClr val="000000"/>
              </a:buClr>
              <a:buSzPct val="208333"/>
              <a:buFont typeface="Arial" pitchFamily="34" charset="0"/>
              <a:buChar char="•"/>
            </a:pPr>
            <a:r>
              <a:rPr lang="en" sz="2400" dirty="0"/>
              <a:t>Filtered by </a:t>
            </a:r>
            <a:r>
              <a:rPr lang="en" sz="2400" dirty="0" smtClean="0"/>
              <a:t>“publication date” </a:t>
            </a:r>
            <a:r>
              <a:rPr lang="en" sz="2400" dirty="0"/>
              <a:t>and </a:t>
            </a:r>
            <a:r>
              <a:rPr lang="en" sz="2400" dirty="0" smtClean="0"/>
              <a:t>“abstract available” </a:t>
            </a:r>
            <a:r>
              <a:rPr lang="en" sz="2400" dirty="0"/>
              <a:t>- still retrieved a large list of results</a:t>
            </a:r>
          </a:p>
          <a:p>
            <a:pPr marL="457200" lvl="0" indent="-419100" rtl="0">
              <a:buClr>
                <a:srgbClr val="000000"/>
              </a:buClr>
              <a:buSzPct val="208333"/>
              <a:buFont typeface="Arial" pitchFamily="34" charset="0"/>
              <a:buChar char="•"/>
            </a:pPr>
            <a:r>
              <a:rPr lang="en" sz="2400" dirty="0"/>
              <a:t>Filtered by </a:t>
            </a:r>
            <a:r>
              <a:rPr lang="en" sz="2400" dirty="0" smtClean="0"/>
              <a:t>“meta-analysis” </a:t>
            </a:r>
            <a:r>
              <a:rPr lang="en" sz="2400" dirty="0"/>
              <a:t>- reasonable </a:t>
            </a:r>
            <a:r>
              <a:rPr lang="en" sz="2400" dirty="0" smtClean="0"/>
              <a:t>number</a:t>
            </a:r>
            <a:endParaRPr lang="en" sz="1400" dirty="0"/>
          </a:p>
          <a:p>
            <a:pPr lvl="0" rtl="0">
              <a:buNone/>
            </a:pPr>
            <a:r>
              <a:rPr lang="en" sz="1000" dirty="0"/>
              <a:t> </a:t>
            </a:r>
            <a:r>
              <a:rPr lang="en" sz="1400" u="sng" dirty="0">
                <a:hlinkClick r:id="rId3"/>
              </a:rPr>
              <a:t>Preventing influenza in younger children.</a:t>
            </a:r>
            <a:r>
              <a:rPr lang="en" sz="1400" u="sng" dirty="0"/>
              <a:t> </a:t>
            </a:r>
            <a:r>
              <a:rPr lang="en" sz="1400" dirty="0"/>
              <a:t>Detail Only Available By: Esposito, S.; Tagliabue, C.; Tagliaferri, L.; Semino, M.; Longo, M. R.; Principi, N. </a:t>
            </a:r>
            <a:r>
              <a:rPr lang="en" sz="1400" i="1" dirty="0"/>
              <a:t>Clinical Microbiology &amp; Infection. </a:t>
            </a:r>
            <a:r>
              <a:rPr lang="en" sz="1400" dirty="0"/>
              <a:t>Oct2012 Supplement, Vol. 18, p42-49. 7p. DOI: 10.1111/j.1469-0691.2012.03942.x.</a:t>
            </a:r>
          </a:p>
          <a:p>
            <a:endParaRPr lang="en" sz="1400" dirty="0"/>
          </a:p>
          <a:p>
            <a:pPr lvl="0" rtl="0">
              <a:buNone/>
            </a:pPr>
            <a:r>
              <a:rPr lang="en" sz="1400" u="sng" dirty="0">
                <a:hlinkClick r:id="rId4"/>
              </a:rPr>
              <a:t>Vaccines for preventing influenza in healthy children. </a:t>
            </a:r>
            <a:r>
              <a:rPr lang="en" sz="1400" dirty="0"/>
              <a:t>Jefferson T, Rivetti A, Di Pietrantonj C, Demicheli V, Ferroni E. Cochrane Database Syst Rev. 2012 Aug 15;8:CD004879. Review.</a:t>
            </a:r>
          </a:p>
          <a:p>
            <a:endParaRPr lang="en" sz="1400" dirty="0"/>
          </a:p>
          <a:p>
            <a:pPr lvl="0" rtl="0">
              <a:buNone/>
            </a:pPr>
            <a:r>
              <a:rPr lang="en" sz="1400" u="sng" dirty="0">
                <a:hlinkClick r:id="rId5"/>
              </a:rPr>
              <a:t>Efficacy and effectiveness of influenza vaccines: a systematic review and meta-analysis.</a:t>
            </a:r>
          </a:p>
          <a:p>
            <a:pPr lvl="0" rtl="0">
              <a:buNone/>
            </a:pPr>
            <a:r>
              <a:rPr lang="en" sz="1400" dirty="0"/>
              <a:t>Osterholm MT, Kelley NS, Sommer A, Belongia EA. Lancet Infect Dis. 2012 Jan;12(1):36-44. doi: 10.1016/S1473-3099(11)70295-X. Epub 2011 Oct 25. Review. Erratum in: Lancet Infect Dis. 2012 Sep;12(9):655.</a:t>
            </a:r>
          </a:p>
          <a:p>
            <a:endParaRPr lang="en" sz="1400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371227"/>
            <a:ext cx="8229600" cy="104641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en" sz="2800" dirty="0" smtClean="0"/>
              <a:t>Non-MEDLINE Evidence-Based </a:t>
            </a:r>
            <a:r>
              <a:rPr lang="en" sz="2800" dirty="0"/>
              <a:t>Database</a:t>
            </a:r>
          </a:p>
          <a:p>
            <a:pPr algn="ctr">
              <a:buNone/>
            </a:pPr>
            <a:r>
              <a:rPr lang="en" sz="2800" dirty="0"/>
              <a:t> Research Strategies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566305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 b="1" dirty="0"/>
              <a:t>National Guideline Clearinghouse</a:t>
            </a:r>
          </a:p>
          <a:p>
            <a:pPr lvl="0" indent="0" rtl="0">
              <a:buNone/>
            </a:pPr>
            <a:r>
              <a:rPr lang="en" sz="1800" dirty="0"/>
              <a:t>Using </a:t>
            </a:r>
            <a:r>
              <a:rPr lang="en" sz="1800" dirty="0" smtClean="0"/>
              <a:t>“Advanced </a:t>
            </a:r>
            <a:r>
              <a:rPr lang="en" sz="1800" dirty="0"/>
              <a:t>S</a:t>
            </a:r>
            <a:r>
              <a:rPr lang="en" sz="1800" dirty="0" smtClean="0"/>
              <a:t>earch,” </a:t>
            </a:r>
            <a:r>
              <a:rPr lang="en" sz="1800" dirty="0"/>
              <a:t>we put in the </a:t>
            </a:r>
            <a:r>
              <a:rPr lang="en" sz="1800" dirty="0" smtClean="0"/>
              <a:t>keyword “Influenza Vaccine” </a:t>
            </a:r>
            <a:r>
              <a:rPr lang="en" sz="1800" dirty="0"/>
              <a:t>and checked the boxes for </a:t>
            </a:r>
            <a:r>
              <a:rPr lang="en" sz="1800" dirty="0" smtClean="0"/>
              <a:t>“Adolescent,” “Child” </a:t>
            </a:r>
            <a:r>
              <a:rPr lang="en" sz="1800" dirty="0"/>
              <a:t>and </a:t>
            </a:r>
            <a:r>
              <a:rPr lang="en" sz="1800" dirty="0" smtClean="0"/>
              <a:t>“Infant” </a:t>
            </a:r>
            <a:r>
              <a:rPr lang="en" sz="1800" dirty="0"/>
              <a:t>under </a:t>
            </a:r>
            <a:r>
              <a:rPr lang="en" sz="1800" dirty="0" smtClean="0"/>
              <a:t>“Age </a:t>
            </a:r>
            <a:r>
              <a:rPr lang="en" sz="1800" dirty="0"/>
              <a:t>of Target Population</a:t>
            </a:r>
            <a:r>
              <a:rPr lang="en" sz="1800" dirty="0" smtClean="0"/>
              <a:t>,” </a:t>
            </a:r>
            <a:r>
              <a:rPr lang="en" sz="1800" dirty="0"/>
              <a:t>and </a:t>
            </a:r>
            <a:r>
              <a:rPr lang="en" sz="1800" dirty="0" smtClean="0"/>
              <a:t>“</a:t>
            </a:r>
            <a:r>
              <a:rPr lang="en" sz="1800" dirty="0" smtClean="0"/>
              <a:t>Effectiveness” </a:t>
            </a:r>
            <a:r>
              <a:rPr lang="en" sz="1800" dirty="0"/>
              <a:t>under </a:t>
            </a:r>
            <a:r>
              <a:rPr lang="en" sz="1800" dirty="0" smtClean="0"/>
              <a:t>“Institute </a:t>
            </a:r>
            <a:r>
              <a:rPr lang="en" sz="1800" dirty="0"/>
              <a:t>of Medicine Domain</a:t>
            </a:r>
            <a:r>
              <a:rPr lang="en" sz="1800" dirty="0" smtClean="0"/>
              <a:t>.”</a:t>
            </a:r>
            <a:endParaRPr lang="en" sz="1800" dirty="0"/>
          </a:p>
          <a:p>
            <a:endParaRPr lang="en" sz="1800" dirty="0"/>
          </a:p>
          <a:p>
            <a:pPr lvl="0" rtl="0">
              <a:buNone/>
            </a:pPr>
            <a:r>
              <a:rPr lang="en" sz="1800" b="1" dirty="0"/>
              <a:t>TRIP database</a:t>
            </a:r>
          </a:p>
          <a:p>
            <a:pPr lvl="0" indent="0" rtl="0">
              <a:buNone/>
            </a:pPr>
            <a:r>
              <a:rPr lang="en" sz="1800" dirty="0"/>
              <a:t>Using Advanced search, under "This exact phrase" we put "Healthy child" and "Influenza </a:t>
            </a:r>
            <a:r>
              <a:rPr lang="en" sz="1800" dirty="0" smtClean="0"/>
              <a:t>vaccine.” </a:t>
            </a:r>
            <a:r>
              <a:rPr lang="en" sz="1800" dirty="0"/>
              <a:t>Also we put in the "Start year" as "2011" and the "End year" as "</a:t>
            </a:r>
            <a:r>
              <a:rPr lang="en" sz="1800" dirty="0" smtClean="0"/>
              <a:t>2012."</a:t>
            </a:r>
            <a:endParaRPr lang="en" sz="1800" dirty="0"/>
          </a:p>
          <a:p>
            <a:endParaRPr lang="en" sz="1800" dirty="0"/>
          </a:p>
          <a:p>
            <a:pPr lvl="0" rtl="0">
              <a:buNone/>
            </a:pPr>
            <a:r>
              <a:rPr lang="en" sz="1800" b="1" dirty="0"/>
              <a:t>PubMed Health</a:t>
            </a:r>
          </a:p>
          <a:p>
            <a:pPr lvl="0" indent="0" rtl="0">
              <a:buNone/>
            </a:pPr>
            <a:r>
              <a:rPr lang="en" sz="1800" dirty="0"/>
              <a:t>Only basic search available. We entered the search terms </a:t>
            </a:r>
            <a:r>
              <a:rPr lang="en" sz="1800" dirty="0" smtClean="0"/>
              <a:t>“influenza” “vaccinations” </a:t>
            </a:r>
            <a:r>
              <a:rPr lang="en" sz="1800" dirty="0"/>
              <a:t>and </a:t>
            </a:r>
            <a:r>
              <a:rPr lang="en" sz="1800" dirty="0" smtClean="0"/>
              <a:t>“children.”</a:t>
            </a:r>
            <a:endParaRPr lang="en" sz="1800" dirty="0"/>
          </a:p>
          <a:p>
            <a:endParaRPr lang="en" sz="1800" dirty="0"/>
          </a:p>
          <a:p>
            <a:endParaRPr lang="en" sz="1800" dirty="0"/>
          </a:p>
          <a:p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371227"/>
            <a:ext cx="8229600" cy="104641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2800" dirty="0" smtClean="0"/>
              <a:t>Non-MEDLINE </a:t>
            </a:r>
            <a:r>
              <a:rPr lang="en" sz="2800" dirty="0" smtClean="0"/>
              <a:t>Evidence-Based</a:t>
            </a:r>
            <a:r>
              <a:rPr lang="en" sz="2800" dirty="0"/>
              <a:t> </a:t>
            </a:r>
            <a:r>
              <a:rPr lang="en" sz="2800" dirty="0" smtClean="0"/>
              <a:t/>
            </a:r>
            <a:br>
              <a:rPr lang="en" sz="2800" dirty="0" smtClean="0"/>
            </a:br>
            <a:r>
              <a:rPr lang="en" sz="2800" dirty="0" smtClean="0"/>
              <a:t>Database</a:t>
            </a:r>
            <a:r>
              <a:rPr lang="en" sz="2800" dirty="0" smtClean="0"/>
              <a:t> </a:t>
            </a:r>
            <a:r>
              <a:rPr lang="en" sz="2800" dirty="0" smtClean="0"/>
              <a:t>Results</a:t>
            </a:r>
            <a:endParaRPr lang="en" sz="2800" dirty="0"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566305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" sz="1800" b="1" dirty="0" smtClean="0"/>
              <a:t>Received a smaller number of results (20-30 articles) with these evidence-based sources</a:t>
            </a:r>
          </a:p>
          <a:p>
            <a:r>
              <a:rPr lang="en" sz="1800" b="1" dirty="0" smtClean="0"/>
              <a:t>Refining results by “Clinical Guides” or “Full Text” seemed to produce many false postivies</a:t>
            </a:r>
          </a:p>
          <a:p>
            <a:r>
              <a:rPr lang="en" sz="1800" b="1" dirty="0" smtClean="0"/>
              <a:t>The “Dare Reviews” filter in PubMed Health seemed to narrow down the results, but most were at least 5 years old</a:t>
            </a:r>
          </a:p>
          <a:p>
            <a:pPr lvl="0" rtl="0">
              <a:buNone/>
            </a:pPr>
            <a:endParaRPr lang="en" sz="800" b="1" dirty="0"/>
          </a:p>
          <a:p>
            <a:pPr lvl="0" rtl="0">
              <a:buNone/>
            </a:pPr>
            <a:r>
              <a:rPr lang="en" sz="1200" dirty="0" smtClean="0"/>
              <a:t>-</a:t>
            </a:r>
            <a:r>
              <a:rPr lang="en" sz="1200" b="1" u="sng" dirty="0">
                <a:solidFill>
                  <a:srgbClr val="1155CC"/>
                </a:solidFill>
                <a:hlinkClick r:id="rId3"/>
              </a:rPr>
              <a:t>Prevention and control of influenza with vaccines: recommendations of the Advisory Committee on Immunization Practices (ACIP) -- United States, 2012-13 influenza season.</a:t>
            </a:r>
            <a:r>
              <a:rPr lang="en" sz="1200" dirty="0"/>
              <a:t> 1984 Apr (revised 2012 Aug 17). NGC:009306. Centers for Disease Control and Prevention - Federal Government Agency [U.S</a:t>
            </a:r>
            <a:r>
              <a:rPr lang="en" sz="1200" dirty="0" smtClean="0"/>
              <a:t>.]</a:t>
            </a:r>
            <a:endParaRPr lang="en" sz="1200" dirty="0"/>
          </a:p>
          <a:p>
            <a:pPr lvl="0" rtl="0">
              <a:buNone/>
            </a:pPr>
            <a:r>
              <a:rPr lang="en" sz="1200" dirty="0" smtClean="0"/>
              <a:t>-Moore</a:t>
            </a:r>
            <a:r>
              <a:rPr lang="en" sz="1200" dirty="0"/>
              <a:t>, D.L. (2012). Influenza vaccine recommendations for children and youth for the 2012/2013 season. </a:t>
            </a:r>
            <a:r>
              <a:rPr lang="en" sz="1200" i="1" dirty="0"/>
              <a:t>Paediatric Child Health, 17</a:t>
            </a:r>
            <a:r>
              <a:rPr lang="en" sz="1200" dirty="0"/>
              <a:t>(8), 444.</a:t>
            </a:r>
          </a:p>
          <a:p>
            <a:pPr lvl="0" rtl="0">
              <a:buNone/>
            </a:pPr>
            <a:r>
              <a:rPr lang="en" sz="1200" dirty="0" smtClean="0"/>
              <a:t>-Esposito</a:t>
            </a:r>
            <a:r>
              <a:rPr lang="en" sz="1200" dirty="0"/>
              <a:t>, S., et al. (2012). Preventing influenza in younger children. </a:t>
            </a:r>
            <a:r>
              <a:rPr lang="en" sz="1200" i="1" dirty="0"/>
              <a:t>Clinical Microbiology and Infection, 18</a:t>
            </a:r>
            <a:r>
              <a:rPr lang="en" sz="1200" dirty="0"/>
              <a:t>(s5), 42-49.</a:t>
            </a:r>
          </a:p>
          <a:p>
            <a:pPr lvl="0" rtl="0">
              <a:buNone/>
            </a:pPr>
            <a:r>
              <a:rPr lang="en" sz="1200" dirty="0" smtClean="0"/>
              <a:t>-</a:t>
            </a:r>
            <a:r>
              <a:rPr lang="en" sz="1200" dirty="0"/>
              <a:t>Manzoli L, De Vito C, Salanti G, D'Addario M, Villari P, Ioannidis JP.  Meta-analysis of the immunogenicity and tolerability of pandemic influenza A 2009 (H1N1) vaccines. </a:t>
            </a:r>
            <a:r>
              <a:rPr lang="en" sz="1200" i="1" dirty="0"/>
              <a:t>PLoS ONE </a:t>
            </a:r>
            <a:r>
              <a:rPr lang="en" sz="1200" dirty="0"/>
              <a:t>2011; 6(9):e24384. [</a:t>
            </a:r>
            <a:r>
              <a:rPr lang="en" sz="1200" u="sng" dirty="0">
                <a:solidFill>
                  <a:srgbClr val="1155CC"/>
                </a:solidFill>
                <a:hlinkClick r:id="rId4"/>
              </a:rPr>
              <a:t>PubMed</a:t>
            </a:r>
            <a:r>
              <a:rPr lang="en" sz="1200" dirty="0"/>
              <a:t>]</a:t>
            </a:r>
          </a:p>
          <a:p>
            <a:pPr lvl="0" rtl="0">
              <a:buNone/>
            </a:pPr>
            <a:r>
              <a:rPr lang="en" sz="1200" dirty="0"/>
              <a:t>-Jefferson T, Rivetti A, Di Pietrantonj C, Demicheli V, Ferroni E. Vaccines for preventing influenza in healthy children. </a:t>
            </a:r>
            <a:r>
              <a:rPr lang="en" sz="1200" i="1" dirty="0"/>
              <a:t>Cochrane Database of Systematic Reviews</a:t>
            </a:r>
            <a:r>
              <a:rPr lang="en" sz="1200" dirty="0"/>
              <a:t> 2012, Issue 8. Art. No.: CD004879. DOI: 10.1002/14651858.CD004879.pub4.</a:t>
            </a:r>
            <a:r>
              <a:rPr lang="en" sz="1200" dirty="0">
                <a:hlinkClick r:id="rId5"/>
              </a:rPr>
              <a:t> </a:t>
            </a:r>
            <a:r>
              <a:rPr lang="en" sz="1200" u="sng" dirty="0">
                <a:solidFill>
                  <a:srgbClr val="1155CC"/>
                </a:solidFill>
                <a:hlinkClick r:id="rId5"/>
              </a:rPr>
              <a:t>Link to Cochrane Library</a:t>
            </a:r>
            <a:r>
              <a:rPr lang="en" sz="1200" dirty="0"/>
              <a:t>. [</a:t>
            </a:r>
            <a:r>
              <a:rPr lang="en" sz="1200" u="sng" dirty="0">
                <a:solidFill>
                  <a:srgbClr val="1155CC"/>
                </a:solidFill>
                <a:hlinkClick r:id="rId6"/>
              </a:rPr>
              <a:t>PubMed</a:t>
            </a:r>
            <a:r>
              <a:rPr lang="en" sz="1200" dirty="0"/>
              <a:t>]</a:t>
            </a:r>
          </a:p>
          <a:p>
            <a:endParaRPr lang="en" sz="1200" dirty="0"/>
          </a:p>
          <a:p>
            <a:endParaRPr lang="en" sz="1200" dirty="0"/>
          </a:p>
          <a:p>
            <a:endParaRPr lang="en" sz="1200" dirty="0"/>
          </a:p>
          <a:p>
            <a:endParaRPr lang="en" sz="1200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851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A busy PCP asks: “What is the current evidence-based literature saying about vaccines for preventing influenza in healthy children?” </vt:lpstr>
      <vt:lpstr>Reference Interview with Dr. X</vt:lpstr>
      <vt:lpstr>MEDLINE-BASED SEARCH STRATEGIES </vt:lpstr>
      <vt:lpstr>MEDLINE-BASED RESULTS </vt:lpstr>
      <vt:lpstr>Non-MEDLINE Evidence-Based Database  Research Strategies</vt:lpstr>
      <vt:lpstr>Non-MEDLINE Evidence-Based  Database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busy PCP asks “What is the current evidence-based literature saying about vaccines for preventing influenza in healthy children?”</dc:title>
  <dc:creator>Sony</dc:creator>
  <cp:lastModifiedBy>Sony</cp:lastModifiedBy>
  <cp:revision>8</cp:revision>
  <dcterms:modified xsi:type="dcterms:W3CDTF">2012-11-13T04:48:09Z</dcterms:modified>
</cp:coreProperties>
</file>